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8" r:id="rId7"/>
    <p:sldId id="269" r:id="rId8"/>
    <p:sldId id="271" r:id="rId9"/>
    <p:sldId id="270" r:id="rId10"/>
    <p:sldId id="260" r:id="rId11"/>
    <p:sldId id="261"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1" d="100"/>
          <a:sy n="81" d="100"/>
        </p:scale>
        <p:origin x="-169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75F142-BCB7-44BC-BD2D-C183DEAC1FD5}" type="doc">
      <dgm:prSet loTypeId="urn:microsoft.com/office/officeart/2005/8/layout/arrow6" loCatId="relationship" qsTypeId="urn:microsoft.com/office/officeart/2005/8/quickstyle/3d1" qsCatId="3D" csTypeId="urn:microsoft.com/office/officeart/2005/8/colors/accent0_2" csCatId="mainScheme" phldr="1"/>
      <dgm:spPr/>
      <dgm:t>
        <a:bodyPr/>
        <a:lstStyle/>
        <a:p>
          <a:endParaRPr lang="en-IN"/>
        </a:p>
      </dgm:t>
    </dgm:pt>
    <dgm:pt modelId="{FC248712-6BDC-407F-9F66-DDFF562873C5}">
      <dgm:prSet phldrT="[Text]" custT="1"/>
      <dgm:spPr/>
      <dgm:t>
        <a:bodyPr/>
        <a:lstStyle/>
        <a:p>
          <a:endParaRPr lang="en-US" sz="1800" dirty="0" smtClean="0"/>
        </a:p>
        <a:p>
          <a:endParaRPr lang="en-US" sz="1800" dirty="0" smtClean="0"/>
        </a:p>
        <a:p>
          <a:endParaRPr lang="en-US" sz="1800" dirty="0" smtClean="0"/>
        </a:p>
        <a:p>
          <a:endParaRPr lang="en-US" sz="1800" dirty="0" smtClean="0"/>
        </a:p>
        <a:p>
          <a:r>
            <a:rPr lang="en-US" sz="2000" dirty="0" smtClean="0"/>
            <a:t>Delivering true solution which fulfill the promise of universal connectivity</a:t>
          </a:r>
          <a:endParaRPr lang="en-IN" sz="2000" b="1" dirty="0"/>
        </a:p>
      </dgm:t>
    </dgm:pt>
    <dgm:pt modelId="{66FE04C2-5706-472F-AC18-2DCE1A069B50}" type="parTrans" cxnId="{9617F46B-58AD-4302-8872-614DE9F8532F}">
      <dgm:prSet/>
      <dgm:spPr/>
      <dgm:t>
        <a:bodyPr/>
        <a:lstStyle/>
        <a:p>
          <a:endParaRPr lang="en-IN"/>
        </a:p>
      </dgm:t>
    </dgm:pt>
    <dgm:pt modelId="{51F4CBFD-1366-4CD3-B36E-9EDDF53D1D50}" type="sibTrans" cxnId="{9617F46B-58AD-4302-8872-614DE9F8532F}">
      <dgm:prSet/>
      <dgm:spPr/>
      <dgm:t>
        <a:bodyPr/>
        <a:lstStyle/>
        <a:p>
          <a:endParaRPr lang="en-IN"/>
        </a:p>
      </dgm:t>
    </dgm:pt>
    <dgm:pt modelId="{C29FC6DF-5B1A-42FF-BB11-431C4B385D43}">
      <dgm:prSet phldrT="[Text]" custT="1"/>
      <dgm:spPr/>
      <dgm:t>
        <a:bodyPr/>
        <a:lstStyle/>
        <a:p>
          <a:endParaRPr lang="en-US" sz="2200" dirty="0" smtClean="0"/>
        </a:p>
        <a:p>
          <a:endParaRPr lang="en-US" sz="2200" dirty="0" smtClean="0"/>
        </a:p>
        <a:p>
          <a:r>
            <a:rPr lang="en-US" sz="2000" dirty="0" smtClean="0"/>
            <a:t>Service beyond expectation</a:t>
          </a:r>
          <a:r>
            <a:rPr lang="en-US" sz="2000" b="1" i="0" u="none" dirty="0" smtClean="0"/>
            <a:t>!</a:t>
          </a:r>
          <a:endParaRPr lang="en-IN" sz="2000" b="1" i="0" u="none" dirty="0"/>
        </a:p>
      </dgm:t>
    </dgm:pt>
    <dgm:pt modelId="{44FC5A8F-616E-4D7E-BF7A-2900207A54E4}" type="parTrans" cxnId="{7372044D-180A-45F5-A943-06A79867E1C0}">
      <dgm:prSet/>
      <dgm:spPr/>
      <dgm:t>
        <a:bodyPr/>
        <a:lstStyle/>
        <a:p>
          <a:endParaRPr lang="en-IN"/>
        </a:p>
      </dgm:t>
    </dgm:pt>
    <dgm:pt modelId="{30EF8D28-FBE2-48BF-A40F-A0CA80E8DB82}" type="sibTrans" cxnId="{7372044D-180A-45F5-A943-06A79867E1C0}">
      <dgm:prSet/>
      <dgm:spPr/>
      <dgm:t>
        <a:bodyPr/>
        <a:lstStyle/>
        <a:p>
          <a:endParaRPr lang="en-IN"/>
        </a:p>
      </dgm:t>
    </dgm:pt>
    <dgm:pt modelId="{E21B311B-7D1D-44E2-8636-4750D82A1ABE}" type="pres">
      <dgm:prSet presAssocID="{5275F142-BCB7-44BC-BD2D-C183DEAC1FD5}" presName="compositeShape" presStyleCnt="0">
        <dgm:presLayoutVars>
          <dgm:chMax val="2"/>
          <dgm:dir/>
          <dgm:resizeHandles val="exact"/>
        </dgm:presLayoutVars>
      </dgm:prSet>
      <dgm:spPr/>
      <dgm:t>
        <a:bodyPr/>
        <a:lstStyle/>
        <a:p>
          <a:endParaRPr lang="en-US"/>
        </a:p>
      </dgm:t>
    </dgm:pt>
    <dgm:pt modelId="{8A530ED0-EA2B-4C66-8E31-0432A4709BCF}" type="pres">
      <dgm:prSet presAssocID="{5275F142-BCB7-44BC-BD2D-C183DEAC1FD5}" presName="ribbon" presStyleLbl="node1" presStyleIdx="0" presStyleCnt="1" custScaleY="73233" custLinFactNeighborX="-917" custLinFactNeighborY="21483"/>
      <dgm:spPr/>
    </dgm:pt>
    <dgm:pt modelId="{01B8939D-34A7-4401-A445-348871657ED4}" type="pres">
      <dgm:prSet presAssocID="{5275F142-BCB7-44BC-BD2D-C183DEAC1FD5}" presName="leftArrowText" presStyleLbl="node1" presStyleIdx="0" presStyleCnt="1" custScaleX="109709" custScaleY="66156">
        <dgm:presLayoutVars>
          <dgm:chMax val="0"/>
          <dgm:bulletEnabled val="1"/>
        </dgm:presLayoutVars>
      </dgm:prSet>
      <dgm:spPr/>
      <dgm:t>
        <a:bodyPr/>
        <a:lstStyle/>
        <a:p>
          <a:endParaRPr lang="en-IN"/>
        </a:p>
      </dgm:t>
    </dgm:pt>
    <dgm:pt modelId="{6E03B052-4D3A-40BD-B677-77CDAEE152CC}" type="pres">
      <dgm:prSet presAssocID="{5275F142-BCB7-44BC-BD2D-C183DEAC1FD5}" presName="rightArrowText" presStyleLbl="node1" presStyleIdx="0" presStyleCnt="1">
        <dgm:presLayoutVars>
          <dgm:chMax val="0"/>
          <dgm:bulletEnabled val="1"/>
        </dgm:presLayoutVars>
      </dgm:prSet>
      <dgm:spPr/>
      <dgm:t>
        <a:bodyPr/>
        <a:lstStyle/>
        <a:p>
          <a:endParaRPr lang="en-IN"/>
        </a:p>
      </dgm:t>
    </dgm:pt>
  </dgm:ptLst>
  <dgm:cxnLst>
    <dgm:cxn modelId="{FA8C9326-858D-4B1B-8947-4D2C2FFD954C}" type="presOf" srcId="{C29FC6DF-5B1A-42FF-BB11-431C4B385D43}" destId="{6E03B052-4D3A-40BD-B677-77CDAEE152CC}" srcOrd="0" destOrd="0" presId="urn:microsoft.com/office/officeart/2005/8/layout/arrow6"/>
    <dgm:cxn modelId="{7372044D-180A-45F5-A943-06A79867E1C0}" srcId="{5275F142-BCB7-44BC-BD2D-C183DEAC1FD5}" destId="{C29FC6DF-5B1A-42FF-BB11-431C4B385D43}" srcOrd="1" destOrd="0" parTransId="{44FC5A8F-616E-4D7E-BF7A-2900207A54E4}" sibTransId="{30EF8D28-FBE2-48BF-A40F-A0CA80E8DB82}"/>
    <dgm:cxn modelId="{AF62F38F-E5A8-4364-9996-D5012C88DB23}" type="presOf" srcId="{5275F142-BCB7-44BC-BD2D-C183DEAC1FD5}" destId="{E21B311B-7D1D-44E2-8636-4750D82A1ABE}" srcOrd="0" destOrd="0" presId="urn:microsoft.com/office/officeart/2005/8/layout/arrow6"/>
    <dgm:cxn modelId="{B2BB1272-32A2-44A1-AE31-43463105DCEF}" type="presOf" srcId="{FC248712-6BDC-407F-9F66-DDFF562873C5}" destId="{01B8939D-34A7-4401-A445-348871657ED4}" srcOrd="0" destOrd="0" presId="urn:microsoft.com/office/officeart/2005/8/layout/arrow6"/>
    <dgm:cxn modelId="{9617F46B-58AD-4302-8872-614DE9F8532F}" srcId="{5275F142-BCB7-44BC-BD2D-C183DEAC1FD5}" destId="{FC248712-6BDC-407F-9F66-DDFF562873C5}" srcOrd="0" destOrd="0" parTransId="{66FE04C2-5706-472F-AC18-2DCE1A069B50}" sibTransId="{51F4CBFD-1366-4CD3-B36E-9EDDF53D1D50}"/>
    <dgm:cxn modelId="{30F844AC-D905-4E98-A6A2-327F1486FD73}" type="presParOf" srcId="{E21B311B-7D1D-44E2-8636-4750D82A1ABE}" destId="{8A530ED0-EA2B-4C66-8E31-0432A4709BCF}" srcOrd="0" destOrd="0" presId="urn:microsoft.com/office/officeart/2005/8/layout/arrow6"/>
    <dgm:cxn modelId="{48726DF6-5BE8-4FDF-9FA5-AEF99415A328}" type="presParOf" srcId="{E21B311B-7D1D-44E2-8636-4750D82A1ABE}" destId="{01B8939D-34A7-4401-A445-348871657ED4}" srcOrd="1" destOrd="0" presId="urn:microsoft.com/office/officeart/2005/8/layout/arrow6"/>
    <dgm:cxn modelId="{1872D2C9-1968-4A40-91BF-CF9880E2F0E4}" type="presParOf" srcId="{E21B311B-7D1D-44E2-8636-4750D82A1ABE}" destId="{6E03B052-4D3A-40BD-B677-77CDAEE152CC}"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30ED0-EA2B-4C66-8E31-0432A4709BCF}">
      <dsp:nvSpPr>
        <dsp:cNvPr id="0" name=""/>
        <dsp:cNvSpPr/>
      </dsp:nvSpPr>
      <dsp:spPr>
        <a:xfrm>
          <a:off x="0" y="1148365"/>
          <a:ext cx="8305799" cy="2433034"/>
        </a:xfrm>
        <a:prstGeom prst="leftRightRibb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1B8939D-34A7-4401-A445-348871657ED4}">
      <dsp:nvSpPr>
        <dsp:cNvPr id="0" name=""/>
        <dsp:cNvSpPr/>
      </dsp:nvSpPr>
      <dsp:spPr>
        <a:xfrm>
          <a:off x="863638" y="986425"/>
          <a:ext cx="3007029" cy="1076977"/>
        </a:xfrm>
        <a:prstGeom prst="rect">
          <a:avLst/>
        </a:prstGeom>
        <a:noFill/>
        <a:ln>
          <a:noFill/>
        </a:ln>
        <a:effectLst>
          <a:outerShdw blurRad="40000" dist="23000" dir="5400000" rotWithShape="0">
            <a:srgbClr val="000000">
              <a:alpha val="35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r>
            <a:rPr lang="en-US" sz="2000" kern="1200" dirty="0" smtClean="0"/>
            <a:t>Delivering true solution which fulfill the promise of universal connectivity</a:t>
          </a:r>
          <a:endParaRPr lang="en-IN" sz="2000" b="1" kern="1200" dirty="0"/>
        </a:p>
      </dsp:txBody>
      <dsp:txXfrm>
        <a:off x="863638" y="986425"/>
        <a:ext cx="3007029" cy="1076977"/>
      </dsp:txXfrm>
    </dsp:sp>
    <dsp:sp modelId="{6E03B052-4D3A-40BD-B677-77CDAEE152CC}">
      <dsp:nvSpPr>
        <dsp:cNvPr id="0" name=""/>
        <dsp:cNvSpPr/>
      </dsp:nvSpPr>
      <dsp:spPr>
        <a:xfrm>
          <a:off x="4152900" y="1242517"/>
          <a:ext cx="3239262" cy="1627936"/>
        </a:xfrm>
        <a:prstGeom prst="rect">
          <a:avLst/>
        </a:prstGeom>
        <a:noFill/>
        <a:ln>
          <a:noFill/>
        </a:ln>
        <a:effectLst>
          <a:outerShdw blurRad="40000" dist="23000" dir="5400000" rotWithShape="0">
            <a:srgbClr val="000000">
              <a:alpha val="35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endParaRPr lang="en-US" sz="2200" kern="1200" dirty="0" smtClean="0"/>
        </a:p>
        <a:p>
          <a:pPr lvl="0" algn="ctr" defTabSz="977900">
            <a:lnSpc>
              <a:spcPct val="90000"/>
            </a:lnSpc>
            <a:spcBef>
              <a:spcPct val="0"/>
            </a:spcBef>
            <a:spcAft>
              <a:spcPct val="35000"/>
            </a:spcAft>
          </a:pPr>
          <a:endParaRPr lang="en-US" sz="2200" kern="1200" dirty="0" smtClean="0"/>
        </a:p>
        <a:p>
          <a:pPr lvl="0" algn="ctr" defTabSz="977900">
            <a:lnSpc>
              <a:spcPct val="90000"/>
            </a:lnSpc>
            <a:spcBef>
              <a:spcPct val="0"/>
            </a:spcBef>
            <a:spcAft>
              <a:spcPct val="35000"/>
            </a:spcAft>
          </a:pPr>
          <a:r>
            <a:rPr lang="en-US" sz="2000" kern="1200" dirty="0" smtClean="0"/>
            <a:t>Service beyond expectation</a:t>
          </a:r>
          <a:r>
            <a:rPr lang="en-US" sz="2000" b="1" i="0" u="none" kern="1200" dirty="0" smtClean="0"/>
            <a:t>!</a:t>
          </a:r>
          <a:endParaRPr lang="en-IN" sz="2000" b="1" i="0" u="none" kern="1200" dirty="0"/>
        </a:p>
      </dsp:txBody>
      <dsp:txXfrm>
        <a:off x="4152900" y="1242517"/>
        <a:ext cx="3239262" cy="1627936"/>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0"/>
            <a:ext cx="7543800" cy="769441"/>
          </a:xfrm>
          <a:prstGeom prst="rect">
            <a:avLst/>
          </a:prstGeom>
          <a:noFill/>
        </p:spPr>
        <p:txBody>
          <a:bodyPr wrap="square" rtlCol="0">
            <a:spAutoFit/>
          </a:bodyPr>
          <a:lstStyle/>
          <a:p>
            <a:pPr algn="ctr"/>
            <a:r>
              <a:rPr lang="en-US" sz="4400" dirty="0" smtClean="0">
                <a:solidFill>
                  <a:schemeClr val="bg1"/>
                </a:solidFill>
                <a:latin typeface="Algerian" pitchFamily="82" charset="0"/>
              </a:rPr>
              <a:t>KD SHIPPING (I) PVT LTD</a:t>
            </a:r>
          </a:p>
        </p:txBody>
      </p:sp>
      <p:graphicFrame>
        <p:nvGraphicFramePr>
          <p:cNvPr id="3" name="Diagram 2"/>
          <p:cNvGraphicFramePr/>
          <p:nvPr/>
        </p:nvGraphicFramePr>
        <p:xfrm>
          <a:off x="457200" y="990600"/>
          <a:ext cx="83058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8709988"/>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76200"/>
            <a:ext cx="9144000" cy="6617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i="0" u="none" strike="noStrike" cap="none" normalizeH="0" baseline="0" dirty="0" smtClean="0">
                <a:ln>
                  <a:noFill/>
                </a:ln>
                <a:solidFill>
                  <a:schemeClr val="tx1"/>
                </a:solidFill>
                <a:effectLst/>
                <a:latin typeface="Algerian" pitchFamily="82" charset="0"/>
                <a:ea typeface="Arial Unicode MS" pitchFamily="34" charset="-128"/>
                <a:cs typeface="Arial Unicode MS" pitchFamily="34" charset="-128"/>
              </a:rPr>
              <a:t>WHY CHOOSE KDS</a:t>
            </a:r>
            <a:r>
              <a:rPr lang="en-US" sz="4000" dirty="0" smtClean="0">
                <a:latin typeface="Algerian" pitchFamily="82" charset="0"/>
                <a:ea typeface="Arial Unicode MS" pitchFamily="34" charset="-128"/>
                <a:cs typeface="Arial Unicode MS" pitchFamily="34" charset="-128"/>
              </a:rPr>
              <a:t>…?</a:t>
            </a:r>
            <a:endParaRPr kumimoji="0" lang="en-US" sz="4000" i="0" u="none" strike="noStrike" cap="none" normalizeH="0" baseline="0" dirty="0" smtClean="0">
              <a:ln>
                <a:noFill/>
              </a:ln>
              <a:solidFill>
                <a:schemeClr val="tx1"/>
              </a:solidFill>
              <a:effectLst/>
              <a:latin typeface="Algerian" pitchFamily="82" charset="0"/>
              <a:cs typeface="Arial" pitchFamily="34" charset="0"/>
            </a:endParaRPr>
          </a:p>
        </p:txBody>
      </p:sp>
      <p:sp>
        <p:nvSpPr>
          <p:cNvPr id="6147" name="Rectangle 3"/>
          <p:cNvSpPr>
            <a:spLocks noChangeArrowheads="1"/>
          </p:cNvSpPr>
          <p:nvPr/>
        </p:nvSpPr>
        <p:spPr bwMode="auto">
          <a:xfrm>
            <a:off x="304800" y="762000"/>
            <a:ext cx="8534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All problems are solved expeditiously – The perfect 	combination of Quality service, Excellent performance and 	Competitive price</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We have enough flexibility to meet the professional 	expertise and the financial credibility demanded by our 	clients</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Our motto is “Customer’s Satisfaction”</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We are well equipped with direct access to modern 	infrastructure and given individual responsibility to act 	without much delay.</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The biggest advantage is that you will be dealing with the 	best</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4892"/>
            <a:ext cx="9144000" cy="677108"/>
          </a:xfrm>
          <a:prstGeom prst="rect">
            <a:avLst/>
          </a:prstGeom>
        </p:spPr>
        <p:txBody>
          <a:bodyPr wrap="square">
            <a:spAutoFit/>
          </a:bodyPr>
          <a:lstStyle/>
          <a:p>
            <a:r>
              <a:rPr lang="en-US" sz="3800" dirty="0" smtClean="0">
                <a:latin typeface="Algerian" pitchFamily="82" charset="0"/>
              </a:rPr>
              <a:t>OUR SATISFIED CLIENTELE INCLUDES…</a:t>
            </a:r>
          </a:p>
        </p:txBody>
      </p:sp>
      <p:graphicFrame>
        <p:nvGraphicFramePr>
          <p:cNvPr id="4" name="Table 3"/>
          <p:cNvGraphicFramePr>
            <a:graphicFrameLocks noGrp="1"/>
          </p:cNvGraphicFramePr>
          <p:nvPr>
            <p:extLst>
              <p:ext uri="{D42A27DB-BD31-4B8C-83A1-F6EECF244321}">
                <p14:modId xmlns:p14="http://schemas.microsoft.com/office/powerpoint/2010/main" val="2529953664"/>
              </p:ext>
            </p:extLst>
          </p:nvPr>
        </p:nvGraphicFramePr>
        <p:xfrm>
          <a:off x="1219200" y="762004"/>
          <a:ext cx="6553199" cy="5638803"/>
        </p:xfrm>
        <a:graphic>
          <a:graphicData uri="http://schemas.openxmlformats.org/drawingml/2006/table">
            <a:tbl>
              <a:tblPr/>
              <a:tblGrid>
                <a:gridCol w="880978"/>
                <a:gridCol w="3909345"/>
                <a:gridCol w="1762876"/>
              </a:tblGrid>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BILT GRAPHICS AND PAPER PRODUCTS LTD</a:t>
                      </a:r>
                      <a:r>
                        <a:rPr lang="en-US" sz="1100" b="1" dirty="0" smtClean="0">
                          <a:solidFill>
                            <a:srgbClr val="000000"/>
                          </a:solidFill>
                          <a:latin typeface="Times New Roman"/>
                          <a:ea typeface="Times New Roman"/>
                          <a:cs typeface="Times New Roman"/>
                        </a:rPr>
                        <a:t>.</a:t>
                      </a: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BHIGWAN</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2</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BALLARPUR INDUSTRIES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CHANDRAPUR</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3</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PRIVI ORGANICS LIMITED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MAHAD</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4</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BHUSHAN POWER AND STEEL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KOLKATTA</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5</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DAINIK SAAMNA</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MUMBAI</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6</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INDCSON OVERSEAS</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LIMBDI,RAJKOT</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7</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POLO PLUS CONTAINERS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LIMBDI,RAJKOT</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8</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KARPASA EXPORTS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RAJKOT</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9</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VISHAKHA TRADING</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RAJKOT</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10</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ASSOCIATED DAIRY FAB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PUNE</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18">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11</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KOTHARI MILKPLAN TECHNOLOGIES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JALGAON</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12</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ROYAL TOUCH ALUMINIUM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AHEMEDABAD</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13</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VIMAL MICRONS LIMITED.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AHEMEDABAD</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14</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rgbClr val="000000"/>
                          </a:solidFill>
                          <a:latin typeface="Times New Roman"/>
                          <a:ea typeface="Times New Roman"/>
                          <a:cs typeface="Times New Roman"/>
                        </a:rPr>
                        <a:t>KCN EXPORTS PVT LTD.</a:t>
                      </a:r>
                      <a:endParaRPr lang="en-US" sz="1100" b="1">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MUMBAI</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15</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OMARK INTERNATIONAL</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MUMBAI</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16</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STONE SHIPPERS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MUMBAI</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17</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rgbClr val="000000"/>
                          </a:solidFill>
                          <a:latin typeface="Times New Roman"/>
                          <a:ea typeface="Times New Roman"/>
                          <a:cs typeface="Times New Roman"/>
                        </a:rPr>
                        <a:t>MAAN ALUMINIUM LTD.</a:t>
                      </a:r>
                      <a:endParaRPr lang="en-US" sz="1100" b="1">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INDORE</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18</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SARAF IMPEX PVT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chemeClr val="bg1"/>
                          </a:solidFill>
                          <a:latin typeface="Times New Roman"/>
                          <a:ea typeface="Times New Roman"/>
                          <a:cs typeface="Times New Roman"/>
                        </a:rPr>
                        <a:t>KOLKATTA</a:t>
                      </a:r>
                      <a:endParaRPr lang="en-US" sz="1100" b="1">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19</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rgbClr val="000000"/>
                          </a:solidFill>
                          <a:latin typeface="Times New Roman"/>
                          <a:ea typeface="Times New Roman"/>
                          <a:cs typeface="Times New Roman"/>
                        </a:rPr>
                        <a:t>HALDYN GLASS  LTD.</a:t>
                      </a:r>
                      <a:endParaRPr lang="en-US" sz="1100" b="1">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BARODA</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125">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20</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rgbClr val="000000"/>
                          </a:solidFill>
                          <a:latin typeface="Times New Roman"/>
                          <a:ea typeface="Times New Roman"/>
                          <a:cs typeface="Times New Roman"/>
                        </a:rPr>
                        <a:t>YASHWANT SAHAKARI GLUCOSE KHARKHANA LTD.</a:t>
                      </a:r>
                      <a:endParaRPr lang="en-US" sz="1100" b="1" dirty="0">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SANGLI</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21</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a:solidFill>
                            <a:srgbClr val="000000"/>
                          </a:solidFill>
                          <a:latin typeface="Times New Roman"/>
                          <a:ea typeface="Times New Roman"/>
                          <a:cs typeface="Times New Roman"/>
                        </a:rPr>
                        <a:t>PRATIBHA KRISHI PRAKRIYA LTD.</a:t>
                      </a:r>
                      <a:endParaRPr lang="en-US" sz="1100" b="1">
                        <a:solidFill>
                          <a:srgbClr val="000000"/>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PUNE</a:t>
                      </a:r>
                      <a:endParaRPr lang="en-US" sz="1100" b="1" dirty="0">
                        <a:solidFill>
                          <a:schemeClr val="bg1"/>
                        </a:solidFill>
                        <a:latin typeface="Tahoma"/>
                        <a:ea typeface="Times New Roman"/>
                        <a:cs typeface="Times New Roman"/>
                      </a:endParaRPr>
                    </a:p>
                  </a:txBody>
                  <a:tcPr marL="50380" marR="503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63">
                <a:tc>
                  <a:txBody>
                    <a:bodyPr/>
                    <a:lstStyle/>
                    <a:p>
                      <a:pPr marL="0" marR="0">
                        <a:lnSpc>
                          <a:spcPct val="150000"/>
                        </a:lnSpc>
                        <a:spcBef>
                          <a:spcPts val="0"/>
                        </a:spcBef>
                        <a:spcAft>
                          <a:spcPts val="0"/>
                        </a:spcAft>
                      </a:pPr>
                      <a:r>
                        <a:rPr lang="en-IN" sz="1100" b="1" dirty="0">
                          <a:solidFill>
                            <a:schemeClr val="bg1"/>
                          </a:solidFill>
                          <a:latin typeface="Times New Roman"/>
                          <a:ea typeface="Calibri"/>
                          <a:cs typeface="Times New Roman"/>
                        </a:rPr>
                        <a:t>22</a:t>
                      </a:r>
                      <a:endParaRPr lang="en-US" sz="1100" b="1" dirty="0">
                        <a:solidFill>
                          <a:schemeClr val="bg1"/>
                        </a:solidFill>
                        <a:latin typeface="Tahoma"/>
                        <a:ea typeface="Times New Roman"/>
                        <a:cs typeface="Times New Roman"/>
                      </a:endParaRPr>
                    </a:p>
                  </a:txBody>
                  <a:tcPr marL="50380" marR="50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IN" sz="1100" b="1" dirty="0">
                          <a:solidFill>
                            <a:srgbClr val="000000"/>
                          </a:solidFill>
                          <a:latin typeface="Times New Roman"/>
                          <a:ea typeface="Calibri"/>
                          <a:cs typeface="Times New Roman"/>
                        </a:rPr>
                        <a:t>SUN IMPEX </a:t>
                      </a:r>
                      <a:endParaRPr lang="en-US" sz="1100" b="1" dirty="0">
                        <a:solidFill>
                          <a:srgbClr val="000000"/>
                        </a:solidFill>
                        <a:latin typeface="Tahoma"/>
                        <a:ea typeface="Times New Roman"/>
                        <a:cs typeface="Times New Roman"/>
                      </a:endParaRPr>
                    </a:p>
                  </a:txBody>
                  <a:tcPr marL="50380" marR="50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100" b="1" dirty="0">
                          <a:solidFill>
                            <a:schemeClr val="bg1"/>
                          </a:solidFill>
                          <a:latin typeface="Times New Roman"/>
                          <a:ea typeface="Times New Roman"/>
                          <a:cs typeface="Times New Roman"/>
                        </a:rPr>
                        <a:t>MUMBAI</a:t>
                      </a:r>
                      <a:endParaRPr lang="en-US" sz="1100" b="1" dirty="0">
                        <a:solidFill>
                          <a:schemeClr val="bg1"/>
                        </a:solidFill>
                        <a:latin typeface="Tahoma"/>
                        <a:ea typeface="Times New Roman"/>
                        <a:cs typeface="Times New Roman"/>
                      </a:endParaRPr>
                    </a:p>
                  </a:txBody>
                  <a:tcPr marL="50380" marR="50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4114"/>
            <a:ext cx="9144000" cy="707886"/>
          </a:xfrm>
          <a:prstGeom prst="rect">
            <a:avLst/>
          </a:prstGeom>
          <a:noFill/>
        </p:spPr>
        <p:txBody>
          <a:bodyPr wrap="square" rtlCol="0">
            <a:spAutoFit/>
          </a:bodyPr>
          <a:lstStyle/>
          <a:p>
            <a:pPr algn="ctr"/>
            <a:r>
              <a:rPr lang="en-US" sz="4000" dirty="0" smtClean="0">
                <a:latin typeface="Algerian" pitchFamily="82" charset="0"/>
                <a:cs typeface="Arial" pitchFamily="34" charset="0"/>
              </a:rPr>
              <a:t>CONCLUSION</a:t>
            </a:r>
            <a:endParaRPr lang="en-IN" sz="4000" dirty="0">
              <a:latin typeface="Algerian" pitchFamily="82" charset="0"/>
              <a:cs typeface="Arial" pitchFamily="34" charset="0"/>
            </a:endParaRPr>
          </a:p>
        </p:txBody>
      </p:sp>
      <p:sp>
        <p:nvSpPr>
          <p:cNvPr id="3" name="Rectangle 5"/>
          <p:cNvSpPr txBox="1">
            <a:spLocks noChangeArrowheads="1"/>
          </p:cNvSpPr>
          <p:nvPr/>
        </p:nvSpPr>
        <p:spPr>
          <a:xfrm>
            <a:off x="0" y="990600"/>
            <a:ext cx="9144000" cy="5486400"/>
          </a:xfrm>
          <a:prstGeom prst="rect">
            <a:avLst/>
          </a:prstGeom>
          <a:no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1019175">
              <a:lnSpc>
                <a:spcPct val="90000"/>
              </a:lnSpc>
              <a:buNone/>
            </a:pPr>
            <a:r>
              <a:rPr lang="en-US" sz="2800" b="1" dirty="0" smtClean="0">
                <a:solidFill>
                  <a:schemeClr val="accent1">
                    <a:lumMod val="75000"/>
                  </a:schemeClr>
                </a:solidFill>
              </a:rPr>
              <a:t>We are </a:t>
            </a:r>
            <a:r>
              <a:rPr lang="en-US" sz="2800" b="1" dirty="0" smtClean="0">
                <a:solidFill>
                  <a:schemeClr val="accent6">
                    <a:lumMod val="75000"/>
                  </a:schemeClr>
                </a:solidFill>
              </a:rPr>
              <a:t>SMALL</a:t>
            </a:r>
            <a:r>
              <a:rPr lang="en-US" sz="2800" b="1" dirty="0" smtClean="0">
                <a:solidFill>
                  <a:schemeClr val="accent1">
                    <a:lumMod val="75000"/>
                  </a:schemeClr>
                </a:solidFill>
              </a:rPr>
              <a:t> enough to listen to you </a:t>
            </a:r>
          </a:p>
          <a:p>
            <a:pPr marL="0" indent="0" algn="ctr" defTabSz="1019175">
              <a:lnSpc>
                <a:spcPct val="90000"/>
              </a:lnSpc>
              <a:buNone/>
            </a:pPr>
            <a:r>
              <a:rPr lang="en-US" sz="2800" b="1" dirty="0" smtClean="0">
                <a:solidFill>
                  <a:schemeClr val="accent1">
                    <a:lumMod val="75000"/>
                  </a:schemeClr>
                </a:solidFill>
              </a:rPr>
              <a:t>	&amp;</a:t>
            </a:r>
            <a:r>
              <a:rPr lang="en-US" sz="2800" b="1" dirty="0">
                <a:solidFill>
                  <a:schemeClr val="accent1">
                    <a:lumMod val="75000"/>
                  </a:schemeClr>
                </a:solidFill>
              </a:rPr>
              <a:t>	</a:t>
            </a:r>
          </a:p>
          <a:p>
            <a:pPr marL="0" indent="0" algn="ctr" defTabSz="1019175">
              <a:lnSpc>
                <a:spcPct val="90000"/>
              </a:lnSpc>
              <a:buNone/>
            </a:pPr>
            <a:r>
              <a:rPr lang="en-US" sz="2800" b="1" dirty="0" smtClean="0">
                <a:solidFill>
                  <a:schemeClr val="accent6">
                    <a:lumMod val="75000"/>
                  </a:schemeClr>
                </a:solidFill>
              </a:rPr>
              <a:t>BIG</a:t>
            </a:r>
            <a:r>
              <a:rPr lang="en-US" sz="2800" b="1" dirty="0" smtClean="0">
                <a:solidFill>
                  <a:schemeClr val="accent1">
                    <a:lumMod val="75000"/>
                  </a:schemeClr>
                </a:solidFill>
              </a:rPr>
              <a:t> enough to fulfill your requirements</a:t>
            </a:r>
          </a:p>
          <a:p>
            <a:pPr marL="0" indent="0" algn="ctr" defTabSz="1019175">
              <a:lnSpc>
                <a:spcPct val="90000"/>
              </a:lnSpc>
              <a:buNone/>
            </a:pPr>
            <a:endParaRPr lang="en-US" sz="2800" b="1" dirty="0" smtClean="0"/>
          </a:p>
          <a:p>
            <a:pPr marL="0" indent="0" algn="ctr" defTabSz="1019175">
              <a:lnSpc>
                <a:spcPct val="105000"/>
              </a:lnSpc>
              <a:buNone/>
            </a:pPr>
            <a:r>
              <a:rPr lang="en-US" sz="2800" b="1" dirty="0" smtClean="0">
                <a:solidFill>
                  <a:schemeClr val="accent3">
                    <a:lumMod val="75000"/>
                  </a:schemeClr>
                </a:solidFill>
              </a:rPr>
              <a:t>We are </a:t>
            </a:r>
            <a:r>
              <a:rPr lang="en-US" sz="2800" b="1" dirty="0" smtClean="0">
                <a:solidFill>
                  <a:schemeClr val="accent6">
                    <a:lumMod val="75000"/>
                  </a:schemeClr>
                </a:solidFill>
              </a:rPr>
              <a:t>YOUNG</a:t>
            </a:r>
            <a:r>
              <a:rPr lang="en-US" sz="2800" b="1" dirty="0" smtClean="0">
                <a:solidFill>
                  <a:schemeClr val="accent3">
                    <a:lumMod val="75000"/>
                  </a:schemeClr>
                </a:solidFill>
              </a:rPr>
              <a:t> enough to be agile</a:t>
            </a:r>
          </a:p>
          <a:p>
            <a:pPr marL="0" indent="0" algn="ctr" defTabSz="1019175">
              <a:lnSpc>
                <a:spcPct val="105000"/>
              </a:lnSpc>
              <a:buNone/>
            </a:pPr>
            <a:r>
              <a:rPr lang="en-US" sz="2800" b="1" dirty="0" smtClean="0">
                <a:solidFill>
                  <a:schemeClr val="accent3">
                    <a:lumMod val="75000"/>
                  </a:schemeClr>
                </a:solidFill>
              </a:rPr>
              <a:t>&amp;</a:t>
            </a:r>
          </a:p>
          <a:p>
            <a:pPr marL="0" indent="0" algn="ctr" defTabSz="1019175">
              <a:lnSpc>
                <a:spcPct val="105000"/>
              </a:lnSpc>
              <a:buNone/>
            </a:pPr>
            <a:r>
              <a:rPr lang="en-US" sz="2800" b="1" dirty="0" smtClean="0">
                <a:solidFill>
                  <a:schemeClr val="accent6">
                    <a:lumMod val="75000"/>
                  </a:schemeClr>
                </a:solidFill>
              </a:rPr>
              <a:t>OLD</a:t>
            </a:r>
            <a:r>
              <a:rPr lang="en-US" sz="2800" b="1" dirty="0" smtClean="0">
                <a:solidFill>
                  <a:schemeClr val="accent3">
                    <a:lumMod val="75000"/>
                  </a:schemeClr>
                </a:solidFill>
              </a:rPr>
              <a:t> enough to understand you</a:t>
            </a:r>
          </a:p>
          <a:p>
            <a:pPr marL="0" indent="0" algn="ctr" defTabSz="1019175">
              <a:lnSpc>
                <a:spcPct val="105000"/>
              </a:lnSpc>
              <a:buNone/>
            </a:pPr>
            <a:r>
              <a:rPr lang="en-US" sz="2800" b="1" dirty="0" smtClean="0"/>
              <a:t/>
            </a:r>
            <a:br>
              <a:rPr lang="en-US" sz="2800" b="1" dirty="0" smtClean="0"/>
            </a:br>
            <a:r>
              <a:rPr lang="en-US" sz="2800" b="1" dirty="0" smtClean="0">
                <a:solidFill>
                  <a:schemeClr val="accent5">
                    <a:lumMod val="50000"/>
                  </a:schemeClr>
                </a:solidFill>
              </a:rPr>
              <a:t>We are </a:t>
            </a:r>
            <a:r>
              <a:rPr lang="en-US" sz="2800" b="1" dirty="0" smtClean="0">
                <a:solidFill>
                  <a:schemeClr val="accent6">
                    <a:lumMod val="75000"/>
                  </a:schemeClr>
                </a:solidFill>
              </a:rPr>
              <a:t>LOCAL</a:t>
            </a:r>
            <a:r>
              <a:rPr lang="en-US" sz="2800" b="1" dirty="0" smtClean="0">
                <a:solidFill>
                  <a:schemeClr val="accent5">
                    <a:lumMod val="50000"/>
                  </a:schemeClr>
                </a:solidFill>
              </a:rPr>
              <a:t> enough to support you </a:t>
            </a:r>
          </a:p>
          <a:p>
            <a:pPr marL="0" indent="0" algn="ctr" defTabSz="1019175">
              <a:lnSpc>
                <a:spcPct val="105000"/>
              </a:lnSpc>
              <a:buNone/>
            </a:pPr>
            <a:r>
              <a:rPr lang="en-US" sz="2800" b="1" dirty="0" smtClean="0">
                <a:solidFill>
                  <a:schemeClr val="accent5">
                    <a:lumMod val="50000"/>
                  </a:schemeClr>
                </a:solidFill>
              </a:rPr>
              <a:t>&amp;</a:t>
            </a:r>
          </a:p>
          <a:p>
            <a:pPr marL="0" indent="0" algn="ctr" defTabSz="1019175">
              <a:lnSpc>
                <a:spcPct val="105000"/>
              </a:lnSpc>
              <a:buNone/>
            </a:pPr>
            <a:r>
              <a:rPr lang="en-US" sz="2800" b="1" dirty="0" smtClean="0">
                <a:solidFill>
                  <a:schemeClr val="accent6">
                    <a:lumMod val="75000"/>
                  </a:schemeClr>
                </a:solidFill>
              </a:rPr>
              <a:t>GLOBAL</a:t>
            </a:r>
            <a:r>
              <a:rPr lang="en-US" sz="2800" b="1" dirty="0" smtClean="0">
                <a:solidFill>
                  <a:schemeClr val="accent5">
                    <a:lumMod val="50000"/>
                  </a:schemeClr>
                </a:solidFill>
              </a:rPr>
              <a:t> enough to connect you</a:t>
            </a:r>
          </a:p>
        </p:txBody>
      </p:sp>
    </p:spTree>
    <p:extLst>
      <p:ext uri="{BB962C8B-B14F-4D97-AF65-F5344CB8AC3E}">
        <p14:creationId xmlns:p14="http://schemas.microsoft.com/office/powerpoint/2010/main" val="297388253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15962"/>
          </a:xfrm>
        </p:spPr>
        <p:txBody>
          <a:bodyPr>
            <a:normAutofit/>
          </a:bodyPr>
          <a:lstStyle/>
          <a:p>
            <a:r>
              <a:rPr lang="en-US" sz="4000" dirty="0" smtClean="0">
                <a:latin typeface="Algerian" pitchFamily="82" charset="0"/>
              </a:rPr>
              <a:t>Contact Us</a:t>
            </a:r>
            <a:endParaRPr lang="en-IN" sz="4000" dirty="0">
              <a:latin typeface="Algerian" pitchFamily="82" charset="0"/>
            </a:endParaRPr>
          </a:p>
        </p:txBody>
      </p:sp>
      <p:sp>
        <p:nvSpPr>
          <p:cNvPr id="4" name="TextBox 3"/>
          <p:cNvSpPr txBox="1"/>
          <p:nvPr/>
        </p:nvSpPr>
        <p:spPr>
          <a:xfrm>
            <a:off x="1143000" y="1143000"/>
            <a:ext cx="7391400" cy="2677656"/>
          </a:xfrm>
          <a:prstGeom prst="rect">
            <a:avLst/>
          </a:prstGeom>
          <a:noFill/>
        </p:spPr>
        <p:txBody>
          <a:bodyPr wrap="square" rtlCol="0">
            <a:spAutoFit/>
          </a:bodyPr>
          <a:lstStyle/>
          <a:p>
            <a:r>
              <a:rPr lang="en-IN" sz="2400" dirty="0" smtClean="0">
                <a:solidFill>
                  <a:schemeClr val="bg1"/>
                </a:solidFill>
              </a:rPr>
              <a:t>KD SHIPPING (INDIA) PVT. LTD.</a:t>
            </a:r>
          </a:p>
          <a:p>
            <a:endParaRPr lang="en-IN" sz="2400" dirty="0" smtClean="0">
              <a:solidFill>
                <a:schemeClr val="bg1"/>
              </a:solidFill>
            </a:endParaRPr>
          </a:p>
          <a:p>
            <a:r>
              <a:rPr lang="en-IN" sz="2400" dirty="0" smtClean="0">
                <a:solidFill>
                  <a:schemeClr val="bg1"/>
                </a:solidFill>
              </a:rPr>
              <a:t>801, Real Tech Park, Plot No - 39/2,</a:t>
            </a:r>
          </a:p>
          <a:p>
            <a:r>
              <a:rPr lang="en-IN" sz="2400" dirty="0" smtClean="0">
                <a:solidFill>
                  <a:schemeClr val="bg1"/>
                </a:solidFill>
              </a:rPr>
              <a:t>Sector - 30A, Near </a:t>
            </a:r>
            <a:r>
              <a:rPr lang="en-IN" sz="2400" dirty="0" err="1" smtClean="0">
                <a:solidFill>
                  <a:schemeClr val="bg1"/>
                </a:solidFill>
              </a:rPr>
              <a:t>Vashi</a:t>
            </a:r>
            <a:r>
              <a:rPr lang="en-IN" sz="2400" dirty="0" smtClean="0">
                <a:solidFill>
                  <a:schemeClr val="bg1"/>
                </a:solidFill>
              </a:rPr>
              <a:t> Railway Station,</a:t>
            </a:r>
          </a:p>
          <a:p>
            <a:r>
              <a:rPr lang="en-IN" sz="2400" dirty="0" err="1" smtClean="0">
                <a:solidFill>
                  <a:schemeClr val="bg1"/>
                </a:solidFill>
              </a:rPr>
              <a:t>Vashi</a:t>
            </a:r>
            <a:r>
              <a:rPr lang="en-IN" sz="2400" dirty="0" smtClean="0">
                <a:solidFill>
                  <a:schemeClr val="bg1"/>
                </a:solidFill>
              </a:rPr>
              <a:t>, </a:t>
            </a:r>
            <a:r>
              <a:rPr lang="en-IN" sz="2400" dirty="0" err="1" smtClean="0">
                <a:solidFill>
                  <a:schemeClr val="bg1"/>
                </a:solidFill>
              </a:rPr>
              <a:t>Navi</a:t>
            </a:r>
            <a:r>
              <a:rPr lang="en-IN" sz="2400" dirty="0" smtClean="0">
                <a:solidFill>
                  <a:schemeClr val="bg1"/>
                </a:solidFill>
              </a:rPr>
              <a:t> Mumbai - 400705,</a:t>
            </a:r>
          </a:p>
          <a:p>
            <a:r>
              <a:rPr lang="en-IN" sz="2400" dirty="0" smtClean="0">
                <a:solidFill>
                  <a:schemeClr val="bg1"/>
                </a:solidFill>
              </a:rPr>
              <a:t>Tel: 	+91 22 27810700-02</a:t>
            </a:r>
          </a:p>
          <a:p>
            <a:r>
              <a:rPr lang="en-IN" sz="2400" dirty="0" smtClean="0">
                <a:solidFill>
                  <a:schemeClr val="bg1"/>
                </a:solidFill>
              </a:rPr>
              <a:t>Fax: 	+91 22 27810733</a:t>
            </a:r>
            <a:endParaRPr lang="en-IN" sz="2400" dirty="0">
              <a:solidFill>
                <a:schemeClr val="bg1"/>
              </a:solidFill>
            </a:endParaRPr>
          </a:p>
        </p:txBody>
      </p:sp>
      <p:sp>
        <p:nvSpPr>
          <p:cNvPr id="6" name="Rectangle 5"/>
          <p:cNvSpPr/>
          <p:nvPr/>
        </p:nvSpPr>
        <p:spPr>
          <a:xfrm>
            <a:off x="0" y="4953000"/>
            <a:ext cx="9144000" cy="144655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400" b="1" cap="none" spc="0" dirty="0" smtClean="0">
                <a:ln/>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Lets Stride Together </a:t>
            </a:r>
          </a:p>
          <a:p>
            <a:pPr algn="ctr"/>
            <a:r>
              <a:rPr lang="en-US" sz="4400" b="1" cap="none" spc="0" dirty="0" smtClean="0">
                <a:ln/>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Towards Greater Heights…</a:t>
            </a:r>
            <a:endParaRPr lang="en-US" sz="4400" b="1" cap="none" spc="0" dirty="0">
              <a:ln/>
              <a:solidFill>
                <a:srgbClr val="0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9928"/>
            <a:ext cx="9144000" cy="6858000"/>
          </a:xfrm>
          <a:prstGeom prst="rect">
            <a:avLst/>
          </a:prstGeom>
          <a:noFill/>
          <a:ln w="9525">
            <a:noFill/>
            <a:miter lim="800000"/>
            <a:headEnd/>
            <a:tailEnd/>
          </a:ln>
          <a:effectLst/>
        </p:spPr>
      </p:pic>
      <p:pic>
        <p:nvPicPr>
          <p:cNvPr id="3" name="Picture 2" descr="download (2).jpg"/>
          <p:cNvPicPr>
            <a:picLocks noChangeAspect="1"/>
          </p:cNvPicPr>
          <p:nvPr/>
        </p:nvPicPr>
        <p:blipFill>
          <a:blip r:embed="rId3"/>
          <a:stretch>
            <a:fillRect/>
          </a:stretch>
        </p:blipFill>
        <p:spPr>
          <a:xfrm>
            <a:off x="0" y="0"/>
            <a:ext cx="9143999" cy="6858000"/>
          </a:xfrm>
          <a:prstGeom prst="rect">
            <a:avLst/>
          </a:prstGeom>
        </p:spPr>
      </p:pic>
    </p:spTree>
    <p:extLst>
      <p:ext uri="{BB962C8B-B14F-4D97-AF65-F5344CB8AC3E}">
        <p14:creationId xmlns:p14="http://schemas.microsoft.com/office/powerpoint/2010/main" val="5484884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6617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i="0" u="none" strike="noStrike" cap="none" normalizeH="0" baseline="0" dirty="0" smtClean="0">
                <a:ln>
                  <a:noFill/>
                </a:ln>
                <a:solidFill>
                  <a:schemeClr val="tx1">
                    <a:lumMod val="95000"/>
                  </a:schemeClr>
                </a:solidFill>
                <a:effectLst/>
                <a:latin typeface="Algerian" pitchFamily="82" charset="0"/>
                <a:ea typeface="Arial Unicode MS" pitchFamily="34" charset="-128"/>
                <a:cs typeface="Arial Unicode MS" pitchFamily="34" charset="-128"/>
              </a:rPr>
              <a:t>WE ARE…</a:t>
            </a:r>
            <a:endParaRPr kumimoji="0" lang="en-US" sz="4000" i="0" u="none" strike="noStrike" cap="none" normalizeH="0" baseline="0" dirty="0" smtClean="0">
              <a:ln>
                <a:noFill/>
              </a:ln>
              <a:solidFill>
                <a:schemeClr val="tx1">
                  <a:lumMod val="95000"/>
                </a:schemeClr>
              </a:solidFill>
              <a:effectLst/>
              <a:latin typeface="Algerian" pitchFamily="82" charset="0"/>
              <a:cs typeface="Arial" pitchFamily="34" charset="0"/>
            </a:endParaRPr>
          </a:p>
        </p:txBody>
      </p:sp>
      <p:sp>
        <p:nvSpPr>
          <p:cNvPr id="10243" name="Rectangle 3"/>
          <p:cNvSpPr>
            <a:spLocks noChangeArrowheads="1"/>
          </p:cNvSpPr>
          <p:nvPr/>
        </p:nvSpPr>
        <p:spPr bwMode="auto">
          <a:xfrm>
            <a:off x="533400" y="1371600"/>
            <a:ext cx="7772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Ø"/>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Leading Customs clearing &amp; Logistics Company</a:t>
            </a:r>
          </a:p>
          <a:p>
            <a:pPr algn="just" fontAlgn="base">
              <a:spcBef>
                <a:spcPct val="0"/>
              </a:spcBef>
              <a:spcAft>
                <a:spcPct val="0"/>
              </a:spcAft>
            </a:pPr>
            <a:endPar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algn="just" fontAlgn="base">
              <a:spcBef>
                <a:spcPct val="0"/>
              </a:spcBef>
              <a:spcAft>
                <a:spcPct val="0"/>
              </a:spcAft>
              <a:buFont typeface="Wingdings" pitchFamily="2" charset="2"/>
              <a:buChar char="Ø"/>
            </a:pPr>
            <a:r>
              <a:rPr lang="en-US" sz="2400" dirty="0" smtClean="0">
                <a:solidFill>
                  <a:schemeClr val="bg1"/>
                </a:solidFill>
                <a:latin typeface="Times New Roman" pitchFamily="18" charset="0"/>
                <a:ea typeface="Arial Unicode MS" pitchFamily="34" charset="-128"/>
                <a:cs typeface="Times New Roman" pitchFamily="18" charset="0"/>
              </a:rPr>
              <a:t>  H</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andling Import/Export clearance at Mumbai </a:t>
            </a:r>
          </a:p>
          <a:p>
            <a:pPr algn="just" fontAlgn="base">
              <a:spcBef>
                <a:spcPct val="0"/>
              </a:spcBef>
              <a:spcAft>
                <a:spcPct val="0"/>
              </a:spcAft>
            </a:pP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Port, Airport &amp; </a:t>
            </a:r>
            <a:r>
              <a:rPr kumimoji="0" lang="en-US" sz="2400" b="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Nhava</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Sheva</a:t>
            </a:r>
            <a:endParaRPr lang="en-US" sz="2400" dirty="0" smtClean="0">
              <a:solidFill>
                <a:schemeClr val="bg1"/>
              </a:solidFill>
              <a:latin typeface="Times New Roman" pitchFamily="18" charset="0"/>
              <a:ea typeface="Arial Unicode MS" pitchFamily="34" charset="-128"/>
              <a:cs typeface="Times New Roman" pitchFamily="18" charset="0"/>
            </a:endParaRPr>
          </a:p>
          <a:p>
            <a:pPr algn="just" fontAlgn="base">
              <a:spcBef>
                <a:spcPct val="0"/>
              </a:spcBef>
              <a:spcAft>
                <a:spcPct val="0"/>
              </a:spcAft>
            </a:pPr>
            <a:endPar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algn="just" fontAlgn="base">
              <a:spcBef>
                <a:spcPct val="0"/>
              </a:spcBef>
              <a:spcAft>
                <a:spcPct val="0"/>
              </a:spcAft>
              <a:buFont typeface="Wingdings" pitchFamily="2" charset="2"/>
              <a:buChar char="Ø"/>
            </a:pPr>
            <a:r>
              <a:rPr lang="en-US" sz="2400" dirty="0" smtClean="0">
                <a:solidFill>
                  <a:schemeClr val="bg1"/>
                </a:solidFill>
                <a:latin typeface="Times New Roman" pitchFamily="18" charset="0"/>
                <a:ea typeface="Arial Unicode MS" pitchFamily="34" charset="-128"/>
                <a:cs typeface="Times New Roman" pitchFamily="18" charset="0"/>
              </a:rPr>
              <a:t>  E</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mploying innovative processes &amp; methods, coupled </a:t>
            </a:r>
          </a:p>
          <a:p>
            <a:pPr algn="just" fontAlgn="base">
              <a:spcBef>
                <a:spcPct val="0"/>
              </a:spcBef>
              <a:spcAft>
                <a:spcPct val="0"/>
              </a:spcAf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with</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Centering</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emphasis on excellence with </a:t>
            </a:r>
          </a:p>
          <a:p>
            <a:pPr algn="just" fontAlgn="base">
              <a:spcBef>
                <a:spcPct val="0"/>
              </a:spcBef>
              <a:spcAft>
                <a:spcPct val="0"/>
              </a:spcAft>
            </a:pP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professional employees</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i="0" u="none" strike="noStrike" cap="none" normalizeH="0" baseline="0" dirty="0" smtClean="0">
                <a:ln>
                  <a:noFill/>
                </a:ln>
                <a:solidFill>
                  <a:schemeClr val="tx1"/>
                </a:solidFill>
                <a:effectLst/>
                <a:latin typeface="Algerian" pitchFamily="82" charset="0"/>
                <a:ea typeface="Arial Unicode MS" pitchFamily="34" charset="-128"/>
                <a:cs typeface="Arial Unicode MS" pitchFamily="34" charset="-128"/>
              </a:rPr>
              <a:t>WE HAVE</a:t>
            </a:r>
            <a:r>
              <a:rPr lang="en-US" sz="4000" dirty="0" smtClean="0">
                <a:latin typeface="Algerian" pitchFamily="82" charset="0"/>
                <a:ea typeface="Arial Unicode MS" pitchFamily="34" charset="-128"/>
                <a:cs typeface="Arial Unicode MS" pitchFamily="34" charset="-128"/>
              </a:rPr>
              <a:t>…</a:t>
            </a:r>
            <a:endParaRPr kumimoji="0" lang="en-US" sz="4000" i="0" u="none" strike="noStrike" cap="none" normalizeH="0" baseline="0" dirty="0" smtClean="0">
              <a:ln>
                <a:noFill/>
              </a:ln>
              <a:solidFill>
                <a:schemeClr val="tx1"/>
              </a:solidFill>
              <a:effectLst/>
              <a:latin typeface="Algerian" pitchFamily="82" charset="0"/>
              <a:cs typeface="Arial" pitchFamily="34" charset="0"/>
            </a:endParaRPr>
          </a:p>
        </p:txBody>
      </p:sp>
      <p:sp>
        <p:nvSpPr>
          <p:cNvPr id="9219" name="Rectangle 3"/>
          <p:cNvSpPr>
            <a:spLocks noChangeArrowheads="1"/>
          </p:cNvSpPr>
          <p:nvPr/>
        </p:nvSpPr>
        <p:spPr bwMode="auto">
          <a:xfrm>
            <a:off x="457200" y="2057400"/>
            <a:ext cx="8153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KD SHIPPING possesses the following (certain) unique attributes with a strong long terms commitment for professional logistic value – added prompt services</a:t>
            </a:r>
            <a:r>
              <a:rPr kumimoji="0" lang="en-US" sz="2400" b="0" i="0" u="none" strike="noStrike" cap="none" normalizeH="0" baseline="0" dirty="0" smtClean="0">
                <a:ln>
                  <a:noFill/>
                </a:ln>
                <a:solidFill>
                  <a:schemeClr val="bg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76250" algn="l"/>
              </a:tabLst>
            </a:pPr>
            <a:r>
              <a:rPr kumimoji="0" lang="en-US" sz="4000" i="0" u="none" strike="noStrike" cap="none" normalizeH="0" baseline="0" dirty="0" smtClean="0">
                <a:ln>
                  <a:noFill/>
                </a:ln>
                <a:solidFill>
                  <a:schemeClr val="tx1"/>
                </a:solidFill>
                <a:effectLst/>
                <a:latin typeface="Algerian" pitchFamily="82" charset="0"/>
                <a:ea typeface="Arial Unicode MS" pitchFamily="34" charset="-128"/>
                <a:cs typeface="Arial Unicode MS" pitchFamily="34" charset="-128"/>
              </a:rPr>
              <a:t>INFRASTRUCTURE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304800" y="1524000"/>
            <a:ext cx="8305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t>
            </a: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Range of Microsystems under LAN / WINDOWS, </a:t>
            </a:r>
          </a:p>
          <a:p>
            <a:pPr marL="0" marR="0" lvl="0" indent="0" algn="just" defTabSz="914400" rtl="0" eaLnBrk="1" fontAlgn="base" latinLnBrk="0" hangingPunct="1">
              <a:spcBef>
                <a:spcPct val="0"/>
              </a:spcBef>
              <a:spcAft>
                <a:spcPct val="0"/>
              </a:spcAft>
              <a:buClrTx/>
              <a:buSzTx/>
              <a:tabLst/>
            </a:pP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using Visual</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Impex</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and</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Visual Accounts software for errorless </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p>
          <a:p>
            <a:pPr marL="0" marR="0" lvl="0" indent="0" algn="just" defTabSz="914400" rtl="0" eaLnBrk="1" fontAlgn="base" latinLnBrk="0" hangingPunct="1">
              <a:spcBef>
                <a:spcPct val="0"/>
              </a:spcBef>
              <a:spcAft>
                <a:spcPct val="0"/>
              </a:spcAft>
              <a:buClrTx/>
              <a:buSzTx/>
              <a:tabLst/>
            </a:pP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documentation</a:t>
            </a:r>
            <a:endPar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marL="0" marR="0" lvl="0" indent="0" algn="just" defTabSz="914400" rtl="0" eaLnBrk="1" fontAlgn="base" latinLnBrk="0" hangingPunct="1">
              <a:spcBef>
                <a:spcPct val="0"/>
              </a:spcBef>
              <a:spcAft>
                <a:spcPct val="0"/>
              </a:spcAft>
              <a:buClrTx/>
              <a:buSzTx/>
              <a:tabLst/>
            </a:pPr>
            <a:endPar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marL="0" marR="0" lvl="0" indent="0" algn="just" defTabSz="914400" rtl="0" eaLnBrk="1" fontAlgn="base" latinLnBrk="0" hangingPunct="1">
              <a:spcBef>
                <a:spcPct val="0"/>
              </a:spcBef>
              <a:spcAft>
                <a:spcPct val="0"/>
              </a:spcAft>
              <a:buClrTx/>
              <a:buSzTx/>
              <a:buFont typeface="Wingdings" pitchFamily="2" charset="2"/>
              <a:buChar char="Ø"/>
              <a:tabLst/>
            </a:pP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Operation office in </a:t>
            </a:r>
            <a:r>
              <a:rPr kumimoji="0" lang="en-US" sz="240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Nhava</a:t>
            </a: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sheva</a:t>
            </a: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Mumbai</a:t>
            </a:r>
            <a:endParaRPr lang="en-US" sz="2400" dirty="0" smtClean="0">
              <a:solidFill>
                <a:schemeClr val="bg1"/>
              </a:solidFill>
              <a:latin typeface="Times New Roman" pitchFamily="18" charset="0"/>
              <a:ea typeface="Arial Unicode MS" pitchFamily="34" charset="-128"/>
              <a:cs typeface="Times New Roman" pitchFamily="18" charset="0"/>
            </a:endParaRPr>
          </a:p>
          <a:p>
            <a:pPr marL="0" marR="0" lvl="0" indent="0" algn="just" defTabSz="914400" rtl="0" eaLnBrk="1" fontAlgn="base" latinLnBrk="0" hangingPunct="1">
              <a:spcBef>
                <a:spcPct val="0"/>
              </a:spcBef>
              <a:spcAft>
                <a:spcPct val="0"/>
              </a:spcAft>
              <a:buClrTx/>
              <a:buSzTx/>
              <a:tabLst/>
            </a:pPr>
            <a:endPar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marL="0" marR="0" lvl="0" indent="0" algn="just" defTabSz="914400" rtl="0" eaLnBrk="1" fontAlgn="base" latinLnBrk="0" hangingPunct="1">
              <a:spcBef>
                <a:spcPct val="0"/>
              </a:spcBef>
              <a:spcAft>
                <a:spcPct val="0"/>
              </a:spcAft>
              <a:buClrTx/>
              <a:buSzTx/>
              <a:buFont typeface="Wingdings" pitchFamily="2" charset="2"/>
              <a:buChar char="Ø"/>
              <a:tabLst/>
            </a:pP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Registered &amp; Marketing office in </a:t>
            </a:r>
            <a:r>
              <a:rPr kumimoji="0" lang="en-US" sz="240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Vashi</a:t>
            </a: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Navi</a:t>
            </a:r>
            <a:r>
              <a:rPr kumimoji="0" lang="en-US" sz="240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Mumbai</a:t>
            </a:r>
            <a:endParaRPr kumimoji="0" lang="en-US" sz="240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76250" algn="l"/>
              </a:tabLst>
            </a:pPr>
            <a:r>
              <a:rPr kumimoji="0" lang="en-US" sz="4000" i="0" u="none" strike="noStrike" cap="none" normalizeH="0" baseline="0" dirty="0" smtClean="0">
                <a:ln>
                  <a:noFill/>
                </a:ln>
                <a:effectLst/>
                <a:latin typeface="Algerian" pitchFamily="82" charset="0"/>
                <a:ea typeface="Arial Unicode MS" pitchFamily="34" charset="-128"/>
                <a:cs typeface="Arial Unicode MS" pitchFamily="34" charset="-128"/>
              </a:rPr>
              <a:t>SERVICE PACKAGEs</a:t>
            </a:r>
            <a:endParaRPr kumimoji="0" lang="en-US" sz="4000" b="0" i="0" u="none" strike="noStrike" cap="none" normalizeH="0" baseline="0" dirty="0" smtClean="0">
              <a:ln>
                <a:noFill/>
              </a:ln>
              <a:effectLst/>
              <a:latin typeface="Arial" pitchFamily="34" charset="0"/>
              <a:cs typeface="Arial" pitchFamily="34" charset="0"/>
            </a:endParaRPr>
          </a:p>
        </p:txBody>
      </p:sp>
      <p:sp>
        <p:nvSpPr>
          <p:cNvPr id="7171" name="Rectangle 3"/>
          <p:cNvSpPr>
            <a:spLocks noChangeArrowheads="1"/>
          </p:cNvSpPr>
          <p:nvPr/>
        </p:nvSpPr>
        <p:spPr bwMode="auto">
          <a:xfrm>
            <a:off x="381000" y="1056144"/>
            <a:ext cx="8305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Fully</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computerized Custom</a:t>
            </a: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documentation and </a:t>
            </a: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accounting </a:t>
            </a:r>
            <a:r>
              <a:rPr kumimoji="0" lang="en-US" sz="2400" b="0" i="0" u="none" strike="noStrike" cap="none" normalizeH="0" dirty="0" smtClean="0">
                <a:ln>
                  <a:noFill/>
                </a:ln>
                <a:solidFill>
                  <a:schemeClr val="bg1"/>
                </a:solidFill>
                <a:effectLst/>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system</a:t>
            </a:r>
            <a:endParaRPr lang="en-US" sz="2400" dirty="0" smtClean="0">
              <a:solidFill>
                <a:schemeClr val="bg1"/>
              </a:solidFill>
              <a:latin typeface="Times New Roman" pitchFamily="18" charset="0"/>
              <a:ea typeface="Arial Unicode MS" pitchFamily="34"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Total Logistics Solution provider</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Custom Clearing &amp; forwarding Services with warehousing etc</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lang="en-US" sz="2400" dirty="0" smtClean="0">
              <a:solidFill>
                <a:schemeClr val="bg1"/>
              </a:solidFill>
              <a:latin typeface="Times New Roman" pitchFamily="18" charset="0"/>
              <a:ea typeface="Arial Unicode MS" pitchFamily="34"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Single Day clearance, reliable, Speedy &amp; Economical</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914400" algn="l"/>
              </a:tabLst>
            </a:pP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Our personal rapport with custom officials ensures </a:t>
            </a:r>
          </a:p>
          <a:p>
            <a:pPr marL="0" marR="0" lvl="0" indent="0" algn="just" defTabSz="914400" rtl="0" eaLnBrk="0" fontAlgn="base" latinLnBrk="0" hangingPunct="0">
              <a:lnSpc>
                <a:spcPct val="100000"/>
              </a:lnSpc>
              <a:spcBef>
                <a:spcPct val="0"/>
              </a:spcBef>
              <a:spcAft>
                <a:spcPct val="0"/>
              </a:spcAft>
              <a:buClrTx/>
              <a:buSzTx/>
              <a:tabLst>
                <a:tab pos="914400" algn="l"/>
              </a:tabLst>
            </a:pPr>
            <a:r>
              <a:rPr lang="en-US" sz="2400" dirty="0" smtClean="0">
                <a:solidFill>
                  <a:schemeClr val="bg1"/>
                </a:solidFill>
                <a:latin typeface="Times New Roman" pitchFamily="18" charset="0"/>
                <a:ea typeface="Arial Unicode MS" pitchFamily="34" charset="-128"/>
                <a:cs typeface="Times New Roman" pitchFamily="18" charset="0"/>
              </a:rPr>
              <a:t>      </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no unnecessary </a:t>
            </a:r>
            <a:r>
              <a:rPr kumimoji="0" lang="en-US" sz="2400" b="0" i="0" u="none" strike="noStrike" cap="none" normalizeH="0" baseline="0" dirty="0" err="1" smtClean="0">
                <a:ln>
                  <a:noFill/>
                </a:ln>
                <a:solidFill>
                  <a:schemeClr val="bg1"/>
                </a:solidFill>
                <a:effectLst/>
                <a:latin typeface="Times New Roman" pitchFamily="18" charset="0"/>
                <a:ea typeface="Arial Unicode MS" pitchFamily="34" charset="-128"/>
                <a:cs typeface="Times New Roman" pitchFamily="18" charset="0"/>
              </a:rPr>
              <a:t>Hassels</a:t>
            </a:r>
            <a:r>
              <a:rPr kumimoji="0" lang="en-US" sz="2400" b="0" i="0" u="none" strike="noStrike" cap="none" normalizeH="0" baseline="0" dirty="0" smtClean="0">
                <a:ln>
                  <a:noFill/>
                </a:ln>
                <a:solidFill>
                  <a:schemeClr val="bg1"/>
                </a:solidFill>
                <a:effectLst/>
                <a:latin typeface="Times New Roman" pitchFamily="18" charset="0"/>
                <a:ea typeface="Arial Unicode MS" pitchFamily="34" charset="-128"/>
                <a:cs typeface="Times New Roman" pitchFamily="18" charset="0"/>
              </a:rPr>
              <a:t> &amp; delays</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26616"/>
            <a:ext cx="7772400" cy="4154984"/>
          </a:xfrm>
          <a:prstGeom prst="rect">
            <a:avLst/>
          </a:prstGeom>
        </p:spPr>
        <p:txBody>
          <a:bodyPr wrap="square">
            <a:spAutoFit/>
          </a:bodyPr>
          <a:lstStyle/>
          <a:p>
            <a:pPr lvl="0" algn="just" eaLnBrk="0" fontAlgn="base" hangingPunct="0">
              <a:spcBef>
                <a:spcPct val="0"/>
              </a:spcBef>
              <a:spcAft>
                <a:spcPct val="0"/>
              </a:spcAft>
              <a:buFont typeface="Wingdings" pitchFamily="2" charset="2"/>
              <a:buChar char="Ø"/>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Transport structure with regular service for FTL as </a:t>
            </a:r>
          </a:p>
          <a:p>
            <a:pPr lvl="0" algn="just" eaLnBrk="0" fontAlgn="base" hangingPunct="0">
              <a:spcBef>
                <a:spcPct val="0"/>
              </a:spcBef>
              <a:spcAft>
                <a:spcPct val="0"/>
              </a:spcAft>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well as small parcel services</a:t>
            </a:r>
          </a:p>
          <a:p>
            <a:pPr lvl="0" algn="just" eaLnBrk="0" fontAlgn="base" hangingPunct="0">
              <a:spcBef>
                <a:spcPct val="0"/>
              </a:spcBef>
              <a:spcAft>
                <a:spcPct val="0"/>
              </a:spcAft>
              <a:tabLst>
                <a:tab pos="914400" algn="l"/>
              </a:tabLst>
            </a:pPr>
            <a:endParaRPr lang="en-US" sz="2400" dirty="0" smtClean="0">
              <a:solidFill>
                <a:prstClr val="black"/>
              </a:solidFill>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Just in time - supply chain management</a:t>
            </a:r>
          </a:p>
          <a:p>
            <a:pPr lvl="0" algn="just" eaLnBrk="0" fontAlgn="base" hangingPunct="0">
              <a:spcBef>
                <a:spcPct val="0"/>
              </a:spcBef>
              <a:spcAft>
                <a:spcPct val="0"/>
              </a:spcAft>
              <a:tabLst>
                <a:tab pos="914400" algn="l"/>
              </a:tabLst>
            </a:pPr>
            <a:endParaRPr lang="en-US" sz="2400" dirty="0" smtClean="0">
              <a:solidFill>
                <a:prstClr val="black"/>
              </a:solidFill>
              <a:latin typeface="Times New Roman" pitchFamily="18" charset="0"/>
              <a:cs typeface="Times New Roman" pitchFamily="18" charset="0"/>
            </a:endParaRPr>
          </a:p>
          <a:p>
            <a:pPr lvl="0" algn="just" eaLnBrk="0" fontAlgn="base" hangingPunct="0">
              <a:spcBef>
                <a:spcPct val="0"/>
              </a:spcBef>
              <a:spcAft>
                <a:spcPct val="0"/>
              </a:spcAft>
              <a:buFont typeface="Wingdings" pitchFamily="2" charset="2"/>
              <a:buChar char="Ø"/>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Proficiently efficient team of employees; </a:t>
            </a:r>
          </a:p>
          <a:p>
            <a:pPr lvl="0" algn="just" eaLnBrk="0" fontAlgn="base" hangingPunct="0">
              <a:spcBef>
                <a:spcPct val="0"/>
              </a:spcBef>
              <a:spcAft>
                <a:spcPct val="0"/>
              </a:spcAft>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well conversant with their field of operation</a:t>
            </a:r>
          </a:p>
          <a:p>
            <a:pPr lvl="0" algn="just" eaLnBrk="0" fontAlgn="base" hangingPunct="0">
              <a:spcBef>
                <a:spcPct val="0"/>
              </a:spcBef>
              <a:spcAft>
                <a:spcPct val="0"/>
              </a:spcAft>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having positive attitude to solve every problem</a:t>
            </a:r>
          </a:p>
          <a:p>
            <a:pPr lvl="0" algn="just" eaLnBrk="0" fontAlgn="base" hangingPunct="0">
              <a:spcBef>
                <a:spcPct val="0"/>
              </a:spcBef>
              <a:spcAft>
                <a:spcPct val="0"/>
              </a:spcAft>
              <a:tabLst>
                <a:tab pos="914400" algn="l"/>
              </a:tabLst>
            </a:pPr>
            <a:endParaRPr lang="en-US" sz="2400" dirty="0" smtClean="0">
              <a:solidFill>
                <a:prstClr val="black"/>
              </a:solidFill>
              <a:latin typeface="Times New Roman" pitchFamily="18" charset="0"/>
              <a:ea typeface="Arial Unicode MS" pitchFamily="34" charset="-128"/>
              <a:cs typeface="Times New Roman" pitchFamily="18" charset="0"/>
            </a:endParaRPr>
          </a:p>
          <a:p>
            <a:pPr lvl="0" algn="just" eaLnBrk="0" fontAlgn="base" hangingPunct="0">
              <a:spcBef>
                <a:spcPct val="0"/>
              </a:spcBef>
              <a:spcAft>
                <a:spcPct val="0"/>
              </a:spcAft>
              <a:buFont typeface="Wingdings" pitchFamily="2" charset="2"/>
              <a:buChar char="Ø"/>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Consignment Tracking &amp; Tracing system with e-mail     </a:t>
            </a:r>
          </a:p>
          <a:p>
            <a:pPr lvl="0" algn="just" eaLnBrk="0" fontAlgn="base" hangingPunct="0">
              <a:spcBef>
                <a:spcPct val="0"/>
              </a:spcBef>
              <a:spcAft>
                <a:spcPct val="0"/>
              </a:spcAft>
              <a:tabLst>
                <a:tab pos="914400" algn="l"/>
              </a:tabLst>
            </a:pPr>
            <a:r>
              <a:rPr lang="en-US" sz="2400" dirty="0" smtClean="0">
                <a:solidFill>
                  <a:prstClr val="black"/>
                </a:solidFill>
                <a:latin typeface="Times New Roman" pitchFamily="18" charset="0"/>
                <a:ea typeface="Arial Unicode MS" pitchFamily="34" charset="-128"/>
                <a:cs typeface="Times New Roman" pitchFamily="18" charset="0"/>
              </a:rPr>
              <a:t>     updates on a day-to-day basis</a:t>
            </a:r>
            <a:endParaRPr lang="en-US" sz="2400" dirty="0" smtClean="0">
              <a:solidFill>
                <a:prstClr val="black"/>
              </a:solidFill>
              <a:latin typeface="Times New Roman" pitchFamily="18" charset="0"/>
              <a:cs typeface="Times New Roman" pitchFamily="18" charset="0"/>
            </a:endParaRPr>
          </a:p>
        </p:txBody>
      </p:sp>
      <p:sp>
        <p:nvSpPr>
          <p:cNvPr id="3" name="Rectangle 2"/>
          <p:cNvSpPr>
            <a:spLocks noChangeArrowheads="1"/>
          </p:cNvSpPr>
          <p:nvPr/>
        </p:nvSpPr>
        <p:spPr bwMode="auto">
          <a:xfrm>
            <a:off x="0" y="76200"/>
            <a:ext cx="9144000" cy="6617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4000" i="0" u="none" strike="noStrike" cap="none" normalizeH="0" baseline="0" dirty="0" err="1" smtClean="0">
                <a:ln>
                  <a:noFill/>
                </a:ln>
                <a:solidFill>
                  <a:schemeClr val="tx1"/>
                </a:solidFill>
                <a:effectLst/>
                <a:latin typeface="Algerian" pitchFamily="82" charset="0"/>
                <a:cs typeface="Arial" pitchFamily="34" charset="0"/>
              </a:rPr>
              <a:t>Contd</a:t>
            </a:r>
            <a:r>
              <a:rPr kumimoji="0" lang="en-US" sz="4000" i="0" u="none" strike="noStrike" cap="none" normalizeH="0" baseline="0" dirty="0" smtClean="0">
                <a:ln>
                  <a:noFill/>
                </a:ln>
                <a:solidFill>
                  <a:schemeClr val="tx1"/>
                </a:solidFill>
                <a:effectLst/>
                <a:latin typeface="Algerian" pitchFamily="82" charset="0"/>
                <a:cs typeface="Arial"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7848600" cy="1200329"/>
          </a:xfrm>
          <a:prstGeom prst="rect">
            <a:avLst/>
          </a:prstGeom>
        </p:spPr>
        <p:txBody>
          <a:bodyPr wrap="square">
            <a:spAutoFit/>
          </a:bodyPr>
          <a:lstStyle/>
          <a:p>
            <a:r>
              <a:rPr lang="en-IN" sz="2400" dirty="0">
                <a:solidFill>
                  <a:schemeClr val="bg1"/>
                </a:solidFill>
                <a:latin typeface="Times New Roman" pitchFamily="18" charset="0"/>
                <a:cs typeface="Times New Roman" pitchFamily="18" charset="0"/>
              </a:rPr>
              <a:t>To become the premier logistics service provider in India, delivering cost effective solutions to our clients and bringing supply chain efficiency to their business.</a:t>
            </a:r>
          </a:p>
        </p:txBody>
      </p:sp>
      <p:sp>
        <p:nvSpPr>
          <p:cNvPr id="4"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76250" algn="l"/>
              </a:tabLst>
            </a:pPr>
            <a:r>
              <a:rPr lang="en-US" sz="4000" b="0" dirty="0" smtClean="0">
                <a:latin typeface="Algerian" pitchFamily="82" charset="0"/>
                <a:ea typeface="Arial Unicode MS" pitchFamily="34" charset="-128"/>
                <a:cs typeface="Arial Unicode MS" pitchFamily="34" charset="-128"/>
              </a:rPr>
              <a:t>Our VISION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7772400" cy="1938992"/>
          </a:xfrm>
          <a:prstGeom prst="rect">
            <a:avLst/>
          </a:prstGeom>
        </p:spPr>
        <p:txBody>
          <a:bodyPr wrap="square">
            <a:spAutoFit/>
          </a:bodyPr>
          <a:lstStyle/>
          <a:p>
            <a:pPr algn="just"/>
            <a:r>
              <a:rPr lang="en-IN" sz="2400" dirty="0">
                <a:solidFill>
                  <a:schemeClr val="bg1"/>
                </a:solidFill>
                <a:latin typeface="Times New Roman" pitchFamily="18" charset="0"/>
                <a:cs typeface="Times New Roman" pitchFamily="18" charset="0"/>
              </a:rPr>
              <a:t>To invigorate our business process and become the preferred logistics solutions partner for some of the largest corporate houses in the domestic business, and to extend out network to all major metros and thereby create value in supply chain.</a:t>
            </a:r>
          </a:p>
          <a:p>
            <a:pPr algn="just"/>
            <a:endParaRPr lang="en-IN" sz="2400" dirty="0">
              <a:solidFill>
                <a:schemeClr val="bg1"/>
              </a:solidFill>
              <a:latin typeface="Times New Roman" pitchFamily="18" charset="0"/>
              <a:cs typeface="Times New Roman" pitchFamily="18" charset="0"/>
            </a:endParaRPr>
          </a:p>
        </p:txBody>
      </p:sp>
      <p:sp>
        <p:nvSpPr>
          <p:cNvPr id="3"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76250" algn="l"/>
              </a:tabLst>
            </a:pPr>
            <a:r>
              <a:rPr lang="en-US" sz="4000" b="0" dirty="0" smtClean="0">
                <a:latin typeface="Algerian" pitchFamily="82" charset="0"/>
                <a:ea typeface="Arial Unicode MS" pitchFamily="34" charset="-128"/>
                <a:cs typeface="Arial Unicode MS" pitchFamily="34" charset="-128"/>
              </a:rPr>
              <a:t>Our mission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26616"/>
            <a:ext cx="7848600" cy="4893647"/>
          </a:xfrm>
          <a:prstGeom prst="rect">
            <a:avLst/>
          </a:prstGeom>
        </p:spPr>
        <p:txBody>
          <a:bodyPr wrap="square">
            <a:spAutoFit/>
          </a:bodyPr>
          <a:lstStyle/>
          <a:p>
            <a:pPr algn="just">
              <a:buFont typeface="Wingdings" pitchFamily="2" charset="2"/>
              <a:buChar char="Ø"/>
            </a:pPr>
            <a:r>
              <a:rPr lang="en-IN" sz="2400" dirty="0" smtClean="0">
                <a:solidFill>
                  <a:schemeClr val="bg1"/>
                </a:solidFill>
              </a:rPr>
              <a:t>  Our business is built on the foundation of integrity </a:t>
            </a:r>
          </a:p>
          <a:p>
            <a:pPr algn="just"/>
            <a:r>
              <a:rPr lang="en-IN" sz="2400" dirty="0" smtClean="0">
                <a:solidFill>
                  <a:schemeClr val="bg1"/>
                </a:solidFill>
              </a:rPr>
              <a:t>     and  ethical business practices.</a:t>
            </a:r>
          </a:p>
          <a:p>
            <a:pPr algn="just"/>
            <a:endParaRPr lang="en-IN" sz="2400" dirty="0" smtClean="0">
              <a:solidFill>
                <a:schemeClr val="bg1"/>
              </a:solidFill>
            </a:endParaRPr>
          </a:p>
          <a:p>
            <a:pPr algn="just">
              <a:buFont typeface="Wingdings" pitchFamily="2" charset="2"/>
              <a:buChar char="Ø"/>
            </a:pPr>
            <a:r>
              <a:rPr lang="en-IN" sz="2400" dirty="0" smtClean="0">
                <a:solidFill>
                  <a:schemeClr val="bg1"/>
                </a:solidFill>
              </a:rPr>
              <a:t>  We firmly believe in following high standards of 	</a:t>
            </a:r>
          </a:p>
          <a:p>
            <a:pPr algn="just"/>
            <a:r>
              <a:rPr lang="en-IN" sz="2400" dirty="0" smtClean="0">
                <a:solidFill>
                  <a:schemeClr val="bg1"/>
                </a:solidFill>
              </a:rPr>
              <a:t>      ethical behaviour in every decision we take across </a:t>
            </a:r>
          </a:p>
          <a:p>
            <a:pPr algn="just"/>
            <a:r>
              <a:rPr lang="en-IN" sz="2400" dirty="0" smtClean="0">
                <a:solidFill>
                  <a:schemeClr val="bg1"/>
                </a:solidFill>
              </a:rPr>
              <a:t>      the  organization.</a:t>
            </a:r>
          </a:p>
          <a:p>
            <a:pPr algn="just"/>
            <a:endParaRPr lang="en-IN" sz="2400" dirty="0" smtClean="0">
              <a:solidFill>
                <a:schemeClr val="bg1"/>
              </a:solidFill>
            </a:endParaRPr>
          </a:p>
          <a:p>
            <a:pPr algn="just">
              <a:buFont typeface="Wingdings" pitchFamily="2" charset="2"/>
              <a:buChar char="Ø"/>
            </a:pPr>
            <a:r>
              <a:rPr lang="en-IN" sz="2400" dirty="0" smtClean="0">
                <a:solidFill>
                  <a:schemeClr val="bg1"/>
                </a:solidFill>
              </a:rPr>
              <a:t>  We believe in a consultative, partnership approach </a:t>
            </a:r>
          </a:p>
          <a:p>
            <a:pPr algn="just"/>
            <a:r>
              <a:rPr lang="en-IN" sz="2400" dirty="0" smtClean="0">
                <a:solidFill>
                  <a:schemeClr val="bg1"/>
                </a:solidFill>
              </a:rPr>
              <a:t>     And	work towards creating long term</a:t>
            </a:r>
          </a:p>
          <a:p>
            <a:pPr algn="just"/>
            <a:r>
              <a:rPr lang="en-IN" sz="2400" dirty="0" smtClean="0">
                <a:solidFill>
                  <a:schemeClr val="bg1"/>
                </a:solidFill>
              </a:rPr>
              <a:t>     successful partnerships between the Company and </a:t>
            </a:r>
          </a:p>
          <a:p>
            <a:pPr algn="just"/>
            <a:r>
              <a:rPr lang="en-IN" sz="2400" dirty="0" smtClean="0">
                <a:solidFill>
                  <a:schemeClr val="bg1"/>
                </a:solidFill>
              </a:rPr>
              <a:t>     our  clients.</a:t>
            </a:r>
          </a:p>
          <a:p>
            <a:pPr algn="just"/>
            <a:endParaRPr lang="en-IN" sz="2400" dirty="0" smtClean="0">
              <a:solidFill>
                <a:schemeClr val="bg1"/>
              </a:solidFill>
            </a:endParaRPr>
          </a:p>
          <a:p>
            <a:pPr algn="just">
              <a:buFont typeface="Wingdings" pitchFamily="2" charset="2"/>
              <a:buChar char="Ø"/>
            </a:pPr>
            <a:r>
              <a:rPr lang="en-IN" sz="2400" dirty="0" smtClean="0">
                <a:solidFill>
                  <a:schemeClr val="bg1"/>
                </a:solidFill>
              </a:rPr>
              <a:t> This philosophy is reflected in everything we do.</a:t>
            </a:r>
            <a:endParaRPr lang="en-IN" sz="2400" dirty="0">
              <a:solidFill>
                <a:schemeClr val="bg1"/>
              </a:solidFill>
            </a:endParaRPr>
          </a:p>
        </p:txBody>
      </p:sp>
      <p:sp>
        <p:nvSpPr>
          <p:cNvPr id="3" name="Rectangle 2"/>
          <p:cNvSpPr>
            <a:spLocks noChangeArrowheads="1"/>
          </p:cNvSpPr>
          <p:nvPr/>
        </p:nvSpPr>
        <p:spPr bwMode="auto">
          <a:xfrm>
            <a:off x="0" y="54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76250" algn="l"/>
              </a:tabLst>
            </a:pPr>
            <a:r>
              <a:rPr lang="en-US" sz="4000" b="0" dirty="0" smtClean="0">
                <a:latin typeface="Algerian" pitchFamily="82" charset="0"/>
                <a:ea typeface="Arial Unicode MS" pitchFamily="34" charset="-128"/>
                <a:cs typeface="Arial Unicode MS" pitchFamily="34" charset="-128"/>
              </a:rPr>
              <a:t>Our corporate philosophy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453</TotalTime>
  <Words>536</Words>
  <Application>Microsoft Office PowerPoint</Application>
  <PresentationFormat>On-screen Show (4:3)</PresentationFormat>
  <Paragraphs>168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 Us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tomar</dc:creator>
  <cp:lastModifiedBy>tg</cp:lastModifiedBy>
  <cp:revision>52</cp:revision>
  <dcterms:created xsi:type="dcterms:W3CDTF">2006-08-16T00:00:00Z</dcterms:created>
  <dcterms:modified xsi:type="dcterms:W3CDTF">2015-07-31T10:43:57Z</dcterms:modified>
</cp:coreProperties>
</file>